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4B778-6AC8-45E2-91A9-9DC41243516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66006-ABD6-49EC-8395-6D36D9B6F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5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57F-8D01-468B-BA3C-1286313D66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E71C-C543-43B2-A6E8-C931D752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5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57F-8D01-468B-BA3C-1286313D66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E71C-C543-43B2-A6E8-C931D752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4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57F-8D01-468B-BA3C-1286313D66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E71C-C543-43B2-A6E8-C931D752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3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94F4F-A0C0-4B16-BB66-7B33133BE4B1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0455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57F-8D01-468B-BA3C-1286313D66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E71C-C543-43B2-A6E8-C931D752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57F-8D01-468B-BA3C-1286313D66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E71C-C543-43B2-A6E8-C931D752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3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57F-8D01-468B-BA3C-1286313D66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E71C-C543-43B2-A6E8-C931D752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6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57F-8D01-468B-BA3C-1286313D66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E71C-C543-43B2-A6E8-C931D752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8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57F-8D01-468B-BA3C-1286313D66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E71C-C543-43B2-A6E8-C931D752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57F-8D01-468B-BA3C-1286313D66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E71C-C543-43B2-A6E8-C931D752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6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57F-8D01-468B-BA3C-1286313D66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E71C-C543-43B2-A6E8-C931D752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57F-8D01-468B-BA3C-1286313D66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E71C-C543-43B2-A6E8-C931D752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7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B57F-8D01-468B-BA3C-1286313D6601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E71C-C543-43B2-A6E8-C931D752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4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19400" y="228600"/>
            <a:ext cx="61722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UNIT 1 - 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altLang="en-US" sz="3000" dirty="0" smtClean="0">
                <a:solidFill>
                  <a:srgbClr val="FF0000"/>
                </a:solidFill>
                <a:latin typeface="Arial" charset="0"/>
              </a:rPr>
              <a:t>The Human Body: An Orientation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3315" name="Picture 6" descr="http://www.3dscience.com/img/Products/3D_Models/Human_Anatomy/Collections/Premier_Zygote_Human_Anatomy_Collection/Premier-Zygote-Human-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819400" y="1830388"/>
            <a:ext cx="61722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tabLst>
                <a:tab pos="914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tabLst>
                <a:tab pos="914400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tabLst>
                <a:tab pos="914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tabLst>
                <a:tab pos="914400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tabLst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latin typeface="Arial Narrow" panose="020B0606020202030204" pitchFamily="34" charset="0"/>
                <a:cs typeface="Times New Roman" panose="02020603050405020304" pitchFamily="18" charset="0"/>
              </a:rPr>
              <a:t>Learning Goal</a:t>
            </a:r>
            <a:r>
              <a:rPr lang="en-US" altLang="en-US" sz="2800" b="1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en-US" altLang="en-US" sz="28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 Narrow" panose="020B0606020202030204" pitchFamily="34" charset="0"/>
                <a:cs typeface="Times New Roman" panose="02020603050405020304" pitchFamily="18" charset="0"/>
              </a:rPr>
              <a:t>I can evaluate the structural organization of the body, homeostasis &amp; homeostatic control mechanisms.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>
                <a:latin typeface="Arial Narrow" panose="020B0606020202030204" pitchFamily="34" charset="0"/>
                <a:cs typeface="Times New Roman" panose="02020603050405020304" pitchFamily="18" charset="0"/>
              </a:rPr>
              <a:t>I will be able to:</a:t>
            </a:r>
            <a:endParaRPr lang="en-US" altLang="en-US" sz="2100">
              <a:latin typeface="Arial Narrow" panose="020B0606020202030204" pitchFamily="34" charset="0"/>
            </a:endParaRP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10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Describe the structural organization of the body from microscopic to macroscopic realms.</a:t>
            </a:r>
            <a:endParaRPr lang="en-US" altLang="en-US" sz="21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10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Describe homeostasis &amp; homeostatic control mechanisms.</a:t>
            </a:r>
            <a:endParaRPr lang="en-US" altLang="en-US" sz="21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10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Read, understand &amp; use anatomical direction &amp; body orientation terminology. </a:t>
            </a:r>
            <a:endParaRPr lang="en-US" altLang="en-US" sz="21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10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Demonstrate understanding of dissection planes by performing a physical dissection.</a:t>
            </a:r>
          </a:p>
        </p:txBody>
      </p:sp>
    </p:spTree>
    <p:extLst>
      <p:ext uri="{BB962C8B-B14F-4D97-AF65-F5344CB8AC3E}">
        <p14:creationId xmlns:p14="http://schemas.microsoft.com/office/powerpoint/2010/main" val="1611432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Body+systems+three_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7594" r="1144"/>
          <a:stretch>
            <a:fillRect/>
          </a:stretch>
        </p:blipFill>
        <p:spPr>
          <a:xfrm>
            <a:off x="0" y="228600"/>
            <a:ext cx="3943350" cy="6477000"/>
          </a:xfrm>
          <a:noFill/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52400"/>
            <a:ext cx="43434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The 11 Body Systems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524000"/>
            <a:ext cx="4343400" cy="52578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Integumentary</a:t>
            </a:r>
          </a:p>
          <a:p>
            <a:pPr algn="ctr"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Skeletal</a:t>
            </a:r>
          </a:p>
          <a:p>
            <a:pPr algn="ctr"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Muscular</a:t>
            </a:r>
          </a:p>
          <a:p>
            <a:pPr algn="ctr"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Nervous</a:t>
            </a:r>
          </a:p>
          <a:p>
            <a:pPr algn="ctr"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Endocrine</a:t>
            </a:r>
          </a:p>
          <a:p>
            <a:pPr algn="ctr"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Cardiovascular (Circulatory)</a:t>
            </a:r>
          </a:p>
          <a:p>
            <a:pPr algn="ctr"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Lymphatic/Immune</a:t>
            </a:r>
          </a:p>
          <a:p>
            <a:pPr algn="ctr"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Respiratory</a:t>
            </a:r>
          </a:p>
          <a:p>
            <a:pPr algn="ctr"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Digestive</a:t>
            </a:r>
          </a:p>
          <a:p>
            <a:pPr algn="ctr"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Urinary (Excretory)</a:t>
            </a:r>
          </a:p>
          <a:p>
            <a:pPr algn="ctr"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Reproductive</a:t>
            </a: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381000" y="6096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Organ/body System Overview</a:t>
            </a:r>
          </a:p>
        </p:txBody>
      </p:sp>
      <p:sp>
        <p:nvSpPr>
          <p:cNvPr id="23555" name="Rectangle 25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943600" cy="51816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rgbClr val="CC0099"/>
                </a:solidFill>
              </a:rPr>
              <a:t>Integumentary</a:t>
            </a:r>
          </a:p>
          <a:p>
            <a:pPr lvl="1" eaLnBrk="1" hangingPunct="1"/>
            <a:r>
              <a:rPr lang="en-US" altLang="en-US" sz="2600" smtClean="0"/>
              <a:t>Functions:</a:t>
            </a:r>
          </a:p>
          <a:p>
            <a:pPr lvl="2" eaLnBrk="1" hangingPunct="1"/>
            <a:r>
              <a:rPr lang="en-US" altLang="en-US" sz="2200" smtClean="0"/>
              <a:t>Forms the external body covering</a:t>
            </a:r>
          </a:p>
          <a:p>
            <a:pPr lvl="2" eaLnBrk="1" hangingPunct="1"/>
            <a:r>
              <a:rPr lang="en-US" altLang="en-US" sz="2200" smtClean="0"/>
              <a:t>Protects deeper tissue from</a:t>
            </a:r>
            <a:br>
              <a:rPr lang="en-US" altLang="en-US" sz="2200" smtClean="0"/>
            </a:br>
            <a:r>
              <a:rPr lang="en-US" altLang="en-US" sz="2200" smtClean="0"/>
              <a:t>injury</a:t>
            </a:r>
          </a:p>
          <a:p>
            <a:pPr lvl="2" eaLnBrk="1" hangingPunct="1"/>
            <a:r>
              <a:rPr lang="en-US" altLang="en-US" sz="2200" smtClean="0"/>
              <a:t>Helps regulate body temperature</a:t>
            </a:r>
          </a:p>
          <a:p>
            <a:pPr lvl="2" eaLnBrk="1" hangingPunct="1"/>
            <a:r>
              <a:rPr lang="en-US" altLang="en-US" sz="2200" smtClean="0"/>
              <a:t>Location of cutaneous nerve receptors</a:t>
            </a:r>
          </a:p>
          <a:p>
            <a:pPr lvl="1" eaLnBrk="1" hangingPunct="1"/>
            <a:r>
              <a:rPr lang="en-US" altLang="en-US" sz="2600" smtClean="0"/>
              <a:t>Major organs:</a:t>
            </a:r>
          </a:p>
          <a:p>
            <a:pPr lvl="2" eaLnBrk="1" hangingPunct="1"/>
            <a:r>
              <a:rPr lang="en-US" altLang="en-US" sz="2200" smtClean="0"/>
              <a:t>Skin</a:t>
            </a:r>
          </a:p>
          <a:p>
            <a:pPr lvl="2" eaLnBrk="1" hangingPunct="1"/>
            <a:r>
              <a:rPr lang="en-US" altLang="en-US" sz="2200" smtClean="0"/>
              <a:t>Hair</a:t>
            </a:r>
          </a:p>
          <a:p>
            <a:pPr lvl="2" eaLnBrk="1" hangingPunct="1"/>
            <a:r>
              <a:rPr lang="en-US" altLang="en-US" sz="2200" smtClean="0"/>
              <a:t>Nails</a:t>
            </a:r>
          </a:p>
        </p:txBody>
      </p:sp>
      <p:pic>
        <p:nvPicPr>
          <p:cNvPr id="23556" name="Picture 26" descr="01_02Figurea-L.jpg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1143" r="7100" b="25034"/>
          <a:stretch>
            <a:fillRect/>
          </a:stretch>
        </p:blipFill>
        <p:spPr bwMode="auto">
          <a:xfrm>
            <a:off x="6256338" y="2057400"/>
            <a:ext cx="273526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55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8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181600" cy="4846638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rgbClr val="F63F1B"/>
                </a:solidFill>
              </a:rPr>
              <a:t>Skeletal</a:t>
            </a:r>
          </a:p>
          <a:p>
            <a:pPr lvl="1" eaLnBrk="1" hangingPunct="1"/>
            <a:r>
              <a:rPr lang="en-US" altLang="en-US" sz="2600" smtClean="0"/>
              <a:t>Functions:</a:t>
            </a:r>
          </a:p>
          <a:p>
            <a:pPr lvl="2" eaLnBrk="1" hangingPunct="1"/>
            <a:r>
              <a:rPr lang="en-US" altLang="en-US" sz="2200" smtClean="0"/>
              <a:t>Protects &amp; supports body organs</a:t>
            </a:r>
          </a:p>
          <a:p>
            <a:pPr lvl="2" eaLnBrk="1" hangingPunct="1"/>
            <a:r>
              <a:rPr lang="en-US" altLang="en-US" sz="2200" smtClean="0"/>
              <a:t>Provides muscle attachment for movement</a:t>
            </a:r>
          </a:p>
          <a:p>
            <a:pPr lvl="2" eaLnBrk="1" hangingPunct="1"/>
            <a:r>
              <a:rPr lang="en-US" altLang="en-US" sz="2200" smtClean="0"/>
              <a:t>Site of blood cell formation</a:t>
            </a:r>
          </a:p>
          <a:p>
            <a:pPr lvl="2" eaLnBrk="1" hangingPunct="1"/>
            <a:r>
              <a:rPr lang="en-US" altLang="en-US" sz="2200" smtClean="0"/>
              <a:t>Stores minerals  (i.e., Calcium)</a:t>
            </a:r>
          </a:p>
          <a:p>
            <a:pPr lvl="1" eaLnBrk="1" hangingPunct="1"/>
            <a:r>
              <a:rPr lang="en-US" altLang="en-US" sz="2600" smtClean="0"/>
              <a:t>Major organs:</a:t>
            </a:r>
          </a:p>
          <a:p>
            <a:pPr lvl="2" eaLnBrk="1" hangingPunct="1"/>
            <a:r>
              <a:rPr lang="en-US" altLang="en-US" sz="2200" smtClean="0"/>
              <a:t>Bones</a:t>
            </a:r>
          </a:p>
          <a:p>
            <a:pPr lvl="2" eaLnBrk="1" hangingPunct="1"/>
            <a:r>
              <a:rPr lang="en-US" altLang="en-US" sz="2200" smtClean="0"/>
              <a:t>Cartilage</a:t>
            </a:r>
          </a:p>
          <a:p>
            <a:pPr lvl="2" eaLnBrk="1" hangingPunct="1"/>
            <a:r>
              <a:rPr lang="en-US" altLang="en-US" sz="2200" smtClean="0"/>
              <a:t>Ligaments</a:t>
            </a:r>
          </a:p>
        </p:txBody>
      </p:sp>
      <p:pic>
        <p:nvPicPr>
          <p:cNvPr id="24579" name="Picture 29" descr="01_02Figureb-L.jpg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1019" r="4196" b="21466"/>
          <a:stretch>
            <a:fillRect/>
          </a:stretch>
        </p:blipFill>
        <p:spPr bwMode="auto">
          <a:xfrm>
            <a:off x="5867400" y="1676400"/>
            <a:ext cx="3048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Organ/body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3479659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334000" cy="48466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008080"/>
                </a:solidFill>
              </a:rPr>
              <a:t>Muscular</a:t>
            </a:r>
          </a:p>
          <a:p>
            <a:pPr lvl="1" eaLnBrk="1" hangingPunct="1">
              <a:defRPr/>
            </a:pPr>
            <a:r>
              <a:rPr lang="en-US" altLang="en-US" sz="2600" dirty="0" smtClean="0"/>
              <a:t>Functions:</a:t>
            </a:r>
          </a:p>
          <a:p>
            <a:pPr lvl="2" eaLnBrk="1" hangingPunct="1">
              <a:defRPr/>
            </a:pPr>
            <a:r>
              <a:rPr lang="en-US" altLang="en-US" sz="2200" dirty="0" smtClean="0"/>
              <a:t>Produces movement</a:t>
            </a:r>
          </a:p>
          <a:p>
            <a:pPr lvl="2" eaLnBrk="1" hangingPunct="1">
              <a:defRPr/>
            </a:pPr>
            <a:r>
              <a:rPr lang="en-US" altLang="en-US" sz="2200" dirty="0" smtClean="0"/>
              <a:t>Maintains posture</a:t>
            </a:r>
          </a:p>
          <a:p>
            <a:pPr lvl="2" eaLnBrk="1" hangingPunct="1">
              <a:defRPr/>
            </a:pPr>
            <a:r>
              <a:rPr lang="en-US" altLang="en-US" sz="2200" dirty="0" smtClean="0"/>
              <a:t>Produces heat</a:t>
            </a:r>
          </a:p>
          <a:p>
            <a:pPr lvl="1" eaLnBrk="1" hangingPunct="1">
              <a:defRPr/>
            </a:pPr>
            <a:r>
              <a:rPr lang="en-US" altLang="en-US" sz="2600" dirty="0" smtClean="0"/>
              <a:t>Major organs</a:t>
            </a:r>
          </a:p>
          <a:p>
            <a:pPr lvl="2" eaLnBrk="1" hangingPunct="1">
              <a:defRPr/>
            </a:pPr>
            <a:r>
              <a:rPr lang="en-US" altLang="en-US" sz="2200" dirty="0" smtClean="0"/>
              <a:t>Skeletal muscles</a:t>
            </a:r>
          </a:p>
          <a:p>
            <a:pPr lvl="2" eaLnBrk="1" hangingPunct="1">
              <a:defRPr/>
            </a:pPr>
            <a:r>
              <a:rPr lang="en-US" altLang="en-US" sz="2200" dirty="0" smtClean="0"/>
              <a:t>Tendons</a:t>
            </a:r>
          </a:p>
          <a:p>
            <a:pPr marL="1143000" lvl="2" eaLnBrk="1" hangingPunct="1">
              <a:defRPr/>
            </a:pPr>
            <a:endParaRPr lang="en-US" altLang="en-US" sz="2200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25603" name="Picture 25" descr="01_02Figurec-L.jpg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 t="1166" r="4971" b="19032"/>
          <a:stretch>
            <a:fillRect/>
          </a:stretch>
        </p:blipFill>
        <p:spPr bwMode="auto">
          <a:xfrm>
            <a:off x="6096000" y="1676400"/>
            <a:ext cx="28098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Organ/body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250557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9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486400" cy="48466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FFC247"/>
                </a:solidFill>
              </a:rPr>
              <a:t>Nervous</a:t>
            </a:r>
          </a:p>
          <a:p>
            <a:pPr lvl="1" eaLnBrk="1" hangingPunct="1">
              <a:defRPr/>
            </a:pPr>
            <a:r>
              <a:rPr lang="en-US" altLang="en-US" sz="2600" dirty="0" smtClean="0"/>
              <a:t>Functions:</a:t>
            </a:r>
          </a:p>
          <a:p>
            <a:pPr lvl="2" eaLnBrk="1" hangingPunct="1">
              <a:defRPr/>
            </a:pPr>
            <a:r>
              <a:rPr lang="en-US" altLang="en-US" sz="2200" dirty="0" smtClean="0"/>
              <a:t>Fast-acting control system</a:t>
            </a:r>
          </a:p>
          <a:p>
            <a:pPr lvl="2" eaLnBrk="1" hangingPunct="1">
              <a:defRPr/>
            </a:pPr>
            <a:r>
              <a:rPr lang="en-US" altLang="en-US" sz="2200" dirty="0" smtClean="0"/>
              <a:t>Responds to internal &amp; external change</a:t>
            </a:r>
          </a:p>
          <a:p>
            <a:pPr lvl="2" eaLnBrk="1" hangingPunct="1">
              <a:defRPr/>
            </a:pPr>
            <a:r>
              <a:rPr lang="en-US" altLang="en-US" sz="2200" dirty="0" smtClean="0"/>
              <a:t>Activates muscles &amp; glands</a:t>
            </a:r>
          </a:p>
          <a:p>
            <a:pPr lvl="1" eaLnBrk="1" hangingPunct="1">
              <a:defRPr/>
            </a:pPr>
            <a:r>
              <a:rPr lang="en-US" altLang="en-US" sz="2600" dirty="0" smtClean="0"/>
              <a:t>Major organs:</a:t>
            </a:r>
          </a:p>
          <a:p>
            <a:pPr lvl="2" eaLnBrk="1" hangingPunct="1">
              <a:defRPr/>
            </a:pPr>
            <a:r>
              <a:rPr lang="en-US" altLang="en-US" sz="2200" dirty="0" smtClean="0"/>
              <a:t>Brain</a:t>
            </a:r>
          </a:p>
          <a:p>
            <a:pPr lvl="2" eaLnBrk="1" hangingPunct="1">
              <a:defRPr/>
            </a:pPr>
            <a:r>
              <a:rPr lang="en-US" altLang="en-US" sz="2200" dirty="0" smtClean="0"/>
              <a:t>Spinal cord</a:t>
            </a:r>
          </a:p>
          <a:p>
            <a:pPr lvl="2" eaLnBrk="1" hangingPunct="1">
              <a:defRPr/>
            </a:pPr>
            <a:r>
              <a:rPr lang="en-US" altLang="en-US" sz="2200" dirty="0" smtClean="0"/>
              <a:t>Nerves</a:t>
            </a:r>
          </a:p>
          <a:p>
            <a:pPr marL="1143000" lvl="2" eaLnBrk="1" hangingPunct="1"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endParaRPr lang="en-US" altLang="en-US" dirty="0" smtClean="0"/>
          </a:p>
        </p:txBody>
      </p:sp>
      <p:pic>
        <p:nvPicPr>
          <p:cNvPr id="26627" name="Picture 22" descr="01_02Figured-L.jpg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1143" r="8356" b="23764"/>
          <a:stretch>
            <a:fillRect/>
          </a:stretch>
        </p:blipFill>
        <p:spPr bwMode="auto">
          <a:xfrm>
            <a:off x="6248400" y="1828800"/>
            <a:ext cx="2667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Organ/body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125963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1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334000" cy="524827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650011"/>
                </a:solidFill>
              </a:rPr>
              <a:t>Endocrine</a:t>
            </a:r>
          </a:p>
          <a:p>
            <a:pPr lvl="1" eaLnBrk="1" hangingPunct="1"/>
            <a:r>
              <a:rPr lang="en-US" altLang="en-US" sz="2500" smtClean="0"/>
              <a:t>Functions:</a:t>
            </a:r>
          </a:p>
          <a:p>
            <a:pPr lvl="2" eaLnBrk="1" hangingPunct="1"/>
            <a:r>
              <a:rPr lang="en-US" altLang="en-US" smtClean="0"/>
              <a:t>Secretes regulatory hormones for…</a:t>
            </a:r>
          </a:p>
          <a:p>
            <a:pPr lvl="3" eaLnBrk="1" hangingPunct="1"/>
            <a:r>
              <a:rPr lang="en-US" altLang="en-US" smtClean="0"/>
              <a:t>Growth</a:t>
            </a:r>
          </a:p>
          <a:p>
            <a:pPr lvl="3" eaLnBrk="1" hangingPunct="1"/>
            <a:r>
              <a:rPr lang="en-US" altLang="en-US" smtClean="0"/>
              <a:t>Reproduction</a:t>
            </a:r>
          </a:p>
          <a:p>
            <a:pPr lvl="3" eaLnBrk="1" hangingPunct="1"/>
            <a:r>
              <a:rPr lang="en-US" altLang="en-US" smtClean="0"/>
              <a:t>Metabolism</a:t>
            </a:r>
          </a:p>
          <a:p>
            <a:pPr lvl="1" eaLnBrk="1" hangingPunct="1"/>
            <a:r>
              <a:rPr lang="en-US" altLang="en-US" sz="2500" smtClean="0"/>
              <a:t>Major organs:</a:t>
            </a:r>
          </a:p>
          <a:p>
            <a:pPr lvl="2" eaLnBrk="1" hangingPunct="1"/>
            <a:r>
              <a:rPr lang="en-US" altLang="en-US" smtClean="0"/>
              <a:t>Pineal gland</a:t>
            </a:r>
          </a:p>
          <a:p>
            <a:pPr lvl="2" eaLnBrk="1" hangingPunct="1"/>
            <a:r>
              <a:rPr lang="en-US" altLang="en-US" smtClean="0"/>
              <a:t>Pituitary gland</a:t>
            </a:r>
          </a:p>
          <a:p>
            <a:pPr lvl="2" eaLnBrk="1" hangingPunct="1"/>
            <a:r>
              <a:rPr lang="en-US" altLang="en-US" smtClean="0"/>
              <a:t>Thyroid gland</a:t>
            </a:r>
          </a:p>
          <a:p>
            <a:pPr lvl="2" eaLnBrk="1" hangingPunct="1"/>
            <a:r>
              <a:rPr lang="en-US" altLang="en-US" smtClean="0"/>
              <a:t>Thymus gland</a:t>
            </a:r>
          </a:p>
          <a:p>
            <a:pPr lvl="2" eaLnBrk="1" hangingPunct="1"/>
            <a:r>
              <a:rPr lang="en-US" altLang="en-US" smtClean="0"/>
              <a:t>Adrenal glands</a:t>
            </a:r>
          </a:p>
          <a:p>
            <a:pPr lvl="2" eaLnBrk="1" hangingPunct="1"/>
            <a:r>
              <a:rPr lang="en-US" altLang="en-US" smtClean="0"/>
              <a:t>Pancreas</a:t>
            </a:r>
          </a:p>
          <a:p>
            <a:pPr lvl="2" eaLnBrk="1" hangingPunct="1"/>
            <a:r>
              <a:rPr lang="en-US" altLang="en-US" smtClean="0"/>
              <a:t>Reproductive organs</a:t>
            </a:r>
          </a:p>
        </p:txBody>
      </p:sp>
      <p:pic>
        <p:nvPicPr>
          <p:cNvPr id="27651" name="Picture 24" descr="01_02Figuree-L.jpg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1215" r="1157" b="22614"/>
          <a:stretch>
            <a:fillRect/>
          </a:stretch>
        </p:blipFill>
        <p:spPr bwMode="auto">
          <a:xfrm>
            <a:off x="5867400" y="2057400"/>
            <a:ext cx="30718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Organ/body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425269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5486400" cy="4846638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rgbClr val="92D050"/>
                </a:solidFill>
              </a:rPr>
              <a:t>Cardiovascular</a:t>
            </a:r>
          </a:p>
          <a:p>
            <a:pPr lvl="1" eaLnBrk="1" hangingPunct="1"/>
            <a:r>
              <a:rPr lang="en-US" altLang="en-US" sz="2600" smtClean="0"/>
              <a:t>Functions:</a:t>
            </a:r>
          </a:p>
          <a:p>
            <a:pPr lvl="2" eaLnBrk="1" hangingPunct="1"/>
            <a:r>
              <a:rPr lang="en-US" altLang="en-US" sz="2200" smtClean="0"/>
              <a:t>Transports materials (i.e., oxygen, carbon dioxide, nutrients, wastes) to &amp; from body cells via blood pumped by heart</a:t>
            </a:r>
          </a:p>
          <a:p>
            <a:pPr lvl="1" eaLnBrk="1" hangingPunct="1"/>
            <a:r>
              <a:rPr lang="en-US" altLang="en-US" sz="2600" smtClean="0"/>
              <a:t>Major organs:</a:t>
            </a:r>
          </a:p>
          <a:p>
            <a:pPr lvl="2" eaLnBrk="1" hangingPunct="1"/>
            <a:r>
              <a:rPr lang="en-US" altLang="en-US" sz="2200" smtClean="0"/>
              <a:t>Heart</a:t>
            </a:r>
          </a:p>
          <a:p>
            <a:pPr lvl="2" eaLnBrk="1" hangingPunct="1"/>
            <a:r>
              <a:rPr lang="en-US" altLang="en-US" sz="2200" smtClean="0"/>
              <a:t>Blood vessels</a:t>
            </a:r>
          </a:p>
        </p:txBody>
      </p:sp>
      <p:pic>
        <p:nvPicPr>
          <p:cNvPr id="28675" name="Picture 5" descr="01_02Figuref-L.jpg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43" r="5592" b="23857"/>
          <a:stretch>
            <a:fillRect/>
          </a:stretch>
        </p:blipFill>
        <p:spPr bwMode="auto">
          <a:xfrm>
            <a:off x="6021388" y="1827213"/>
            <a:ext cx="2894012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Organ/body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5090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5562600" cy="47244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rgbClr val="CC0099"/>
                </a:solidFill>
              </a:rPr>
              <a:t>Lymphatic</a:t>
            </a:r>
          </a:p>
          <a:p>
            <a:pPr lvl="1" eaLnBrk="1" hangingPunct="1"/>
            <a:r>
              <a:rPr lang="en-US" altLang="en-US" sz="2600" smtClean="0"/>
              <a:t>Functions:</a:t>
            </a:r>
          </a:p>
          <a:p>
            <a:pPr lvl="2" eaLnBrk="1" hangingPunct="1"/>
            <a:r>
              <a:rPr lang="en-US" altLang="en-US" sz="2200" smtClean="0"/>
              <a:t>Returns fluids to blood vessels</a:t>
            </a:r>
          </a:p>
          <a:p>
            <a:pPr lvl="2" eaLnBrk="1" hangingPunct="1"/>
            <a:r>
              <a:rPr lang="en-US" altLang="en-US" sz="2200" smtClean="0"/>
              <a:t>Cleanses the blood</a:t>
            </a:r>
          </a:p>
          <a:p>
            <a:pPr lvl="2" eaLnBrk="1" hangingPunct="1"/>
            <a:r>
              <a:rPr lang="en-US" altLang="en-US" sz="2200" smtClean="0"/>
              <a:t>Involved in immunity</a:t>
            </a:r>
          </a:p>
          <a:p>
            <a:pPr lvl="1" eaLnBrk="1" hangingPunct="1"/>
            <a:r>
              <a:rPr lang="en-US" altLang="en-US" sz="2600" smtClean="0"/>
              <a:t>Major organs:</a:t>
            </a:r>
          </a:p>
          <a:p>
            <a:pPr lvl="2" eaLnBrk="1" hangingPunct="1"/>
            <a:r>
              <a:rPr lang="en-US" altLang="en-US" sz="2200" smtClean="0"/>
              <a:t>Thoracic duct</a:t>
            </a:r>
          </a:p>
          <a:p>
            <a:pPr lvl="2" eaLnBrk="1" hangingPunct="1"/>
            <a:r>
              <a:rPr lang="en-US" altLang="en-US" sz="2200" smtClean="0"/>
              <a:t>Lymph nodes</a:t>
            </a:r>
          </a:p>
          <a:p>
            <a:pPr lvl="2" eaLnBrk="1" hangingPunct="1"/>
            <a:r>
              <a:rPr lang="en-US" altLang="en-US" sz="2200" smtClean="0"/>
              <a:t>Lymphatic vessels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29699" name="Picture 5" descr="01_02Figureg-L.jpg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1144" r="4152" b="21457"/>
          <a:stretch>
            <a:fillRect/>
          </a:stretch>
        </p:blipFill>
        <p:spPr bwMode="auto">
          <a:xfrm>
            <a:off x="6018213" y="1908175"/>
            <a:ext cx="2897187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Organ/body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218657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5486400" cy="46482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chemeClr val="accent2"/>
                </a:solidFill>
              </a:rPr>
              <a:t>Respiratory</a:t>
            </a:r>
          </a:p>
          <a:p>
            <a:pPr lvl="1" eaLnBrk="1" hangingPunct="1"/>
            <a:r>
              <a:rPr lang="en-US" altLang="en-US" sz="2600" smtClean="0"/>
              <a:t>Functions:</a:t>
            </a:r>
          </a:p>
          <a:p>
            <a:pPr lvl="2" eaLnBrk="1" hangingPunct="1"/>
            <a:r>
              <a:rPr lang="en-US" altLang="en-US" sz="2200" smtClean="0"/>
              <a:t>Keeps blood supplied with oxygen</a:t>
            </a:r>
          </a:p>
          <a:p>
            <a:pPr lvl="2" eaLnBrk="1" hangingPunct="1"/>
            <a:r>
              <a:rPr lang="en-US" altLang="en-US" sz="2200" smtClean="0"/>
              <a:t>Removes carbon dioxide</a:t>
            </a:r>
          </a:p>
          <a:p>
            <a:pPr lvl="1" eaLnBrk="1" hangingPunct="1"/>
            <a:r>
              <a:rPr lang="en-US" altLang="en-US" sz="2600" smtClean="0"/>
              <a:t>Major organs:</a:t>
            </a:r>
          </a:p>
          <a:p>
            <a:pPr lvl="2" eaLnBrk="1" hangingPunct="1"/>
            <a:r>
              <a:rPr lang="en-US" altLang="en-US" sz="2200" smtClean="0"/>
              <a:t>Nasal cavity</a:t>
            </a:r>
          </a:p>
          <a:p>
            <a:pPr lvl="2" eaLnBrk="1" hangingPunct="1"/>
            <a:r>
              <a:rPr lang="en-US" altLang="en-US" sz="2200" smtClean="0"/>
              <a:t>Pharynx</a:t>
            </a:r>
          </a:p>
          <a:p>
            <a:pPr lvl="2" eaLnBrk="1" hangingPunct="1"/>
            <a:r>
              <a:rPr lang="en-US" altLang="en-US" sz="2200" smtClean="0"/>
              <a:t>Larynx</a:t>
            </a:r>
          </a:p>
          <a:p>
            <a:pPr lvl="2" eaLnBrk="1" hangingPunct="1"/>
            <a:r>
              <a:rPr lang="en-US" altLang="en-US" sz="2200" smtClean="0"/>
              <a:t>Trachea</a:t>
            </a:r>
          </a:p>
          <a:p>
            <a:pPr lvl="2" eaLnBrk="1" hangingPunct="1"/>
            <a:r>
              <a:rPr lang="en-US" altLang="en-US" sz="2200" smtClean="0"/>
              <a:t>Bronchi</a:t>
            </a:r>
          </a:p>
          <a:p>
            <a:pPr lvl="2" eaLnBrk="1" hangingPunct="1"/>
            <a:r>
              <a:rPr lang="en-US" altLang="en-US" sz="2200" smtClean="0"/>
              <a:t>Lungs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0723" name="Picture 5" descr="01_02Figureh-L.jpg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r="8772" b="21428"/>
          <a:stretch>
            <a:fillRect/>
          </a:stretch>
        </p:blipFill>
        <p:spPr bwMode="auto">
          <a:xfrm>
            <a:off x="6477000" y="1903413"/>
            <a:ext cx="24384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Organ/body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2487194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181600" cy="5181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006666"/>
                </a:solidFill>
              </a:rPr>
              <a:t>Digestive</a:t>
            </a:r>
          </a:p>
          <a:p>
            <a:pPr lvl="1" eaLnBrk="1" hangingPunct="1"/>
            <a:r>
              <a:rPr lang="en-US" altLang="en-US" sz="2500" smtClean="0"/>
              <a:t>Functions:</a:t>
            </a:r>
          </a:p>
          <a:p>
            <a:pPr lvl="2" eaLnBrk="1" hangingPunct="1"/>
            <a:r>
              <a:rPr lang="en-US" altLang="en-US" sz="2100" smtClean="0"/>
              <a:t>Breaks down food</a:t>
            </a:r>
          </a:p>
          <a:p>
            <a:pPr lvl="2" eaLnBrk="1" hangingPunct="1"/>
            <a:r>
              <a:rPr lang="en-US" altLang="en-US" sz="2100" smtClean="0"/>
              <a:t>Allows for nutrient absorption into blood</a:t>
            </a:r>
          </a:p>
          <a:p>
            <a:pPr lvl="2" eaLnBrk="1" hangingPunct="1"/>
            <a:r>
              <a:rPr lang="en-US" altLang="en-US" sz="2100" smtClean="0"/>
              <a:t>Eliminates indigestible material</a:t>
            </a:r>
          </a:p>
          <a:p>
            <a:pPr lvl="1" eaLnBrk="1" hangingPunct="1"/>
            <a:r>
              <a:rPr lang="en-US" altLang="en-US" sz="2500" smtClean="0"/>
              <a:t>Major organs:</a:t>
            </a:r>
          </a:p>
          <a:p>
            <a:pPr lvl="2" eaLnBrk="1" hangingPunct="1"/>
            <a:r>
              <a:rPr lang="en-US" altLang="en-US" sz="2100" smtClean="0"/>
              <a:t>Oral cavity</a:t>
            </a:r>
          </a:p>
          <a:p>
            <a:pPr lvl="2" eaLnBrk="1" hangingPunct="1"/>
            <a:r>
              <a:rPr lang="en-US" altLang="en-US" sz="2100" smtClean="0"/>
              <a:t>Esophagus</a:t>
            </a:r>
          </a:p>
          <a:p>
            <a:pPr lvl="2" eaLnBrk="1" hangingPunct="1"/>
            <a:r>
              <a:rPr lang="en-US" altLang="en-US" sz="2100" smtClean="0"/>
              <a:t>Stomach</a:t>
            </a:r>
          </a:p>
          <a:p>
            <a:pPr lvl="2" eaLnBrk="1" hangingPunct="1"/>
            <a:r>
              <a:rPr lang="en-US" altLang="en-US" sz="2100" smtClean="0"/>
              <a:t>Small intestine</a:t>
            </a:r>
          </a:p>
          <a:p>
            <a:pPr lvl="2" eaLnBrk="1" hangingPunct="1"/>
            <a:r>
              <a:rPr lang="en-US" altLang="en-US" sz="2100" smtClean="0"/>
              <a:t>Large intestine</a:t>
            </a:r>
          </a:p>
          <a:p>
            <a:pPr lvl="2" eaLnBrk="1" hangingPunct="1"/>
            <a:r>
              <a:rPr lang="en-US" altLang="en-US" sz="2100" smtClean="0"/>
              <a:t>Rectum</a:t>
            </a:r>
          </a:p>
          <a:p>
            <a:pPr lvl="2" eaLnBrk="1" hangingPunct="1"/>
            <a:r>
              <a:rPr lang="en-US" altLang="en-US" sz="2100" smtClean="0"/>
              <a:t>Anus</a:t>
            </a:r>
          </a:p>
        </p:txBody>
      </p:sp>
      <p:pic>
        <p:nvPicPr>
          <p:cNvPr id="31747" name="Picture 5" descr="01_02Figurei-L.jpg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1215" r="4283" b="21423"/>
          <a:stretch>
            <a:fillRect/>
          </a:stretch>
        </p:blipFill>
        <p:spPr bwMode="auto">
          <a:xfrm>
            <a:off x="5867400" y="1676400"/>
            <a:ext cx="3048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Organ/body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516054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242048" cy="822960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Unit 1 Latin roots</a:t>
            </a:r>
            <a:endParaRPr lang="en-US" u="sng" dirty="0"/>
          </a:p>
        </p:txBody>
      </p:sp>
      <p:sp>
        <p:nvSpPr>
          <p:cNvPr id="14339" name="Content Placeholder 3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3749675" cy="5867400"/>
          </a:xfrm>
        </p:spPr>
        <p:txBody>
          <a:bodyPr>
            <a:normAutofit lnSpcReduction="10000"/>
          </a:bodyPr>
          <a:lstStyle/>
          <a:p>
            <a:r>
              <a:rPr lang="en-US" altLang="en-US" sz="2000" smtClean="0"/>
              <a:t>Ana- = up/upward</a:t>
            </a:r>
          </a:p>
          <a:p>
            <a:r>
              <a:rPr lang="en-US" altLang="en-US" sz="2000" smtClean="0"/>
              <a:t>-tomy = cut/ incision</a:t>
            </a:r>
          </a:p>
          <a:p>
            <a:r>
              <a:rPr lang="en-US" altLang="en-US" sz="2000" smtClean="0"/>
              <a:t>Phys- = movement/function</a:t>
            </a:r>
          </a:p>
          <a:p>
            <a:r>
              <a:rPr lang="en-US" altLang="en-US" sz="2000" smtClean="0"/>
              <a:t>-ology = the study of</a:t>
            </a:r>
          </a:p>
          <a:p>
            <a:r>
              <a:rPr lang="en-US" altLang="en-US" sz="2000" smtClean="0"/>
              <a:t>Homo- = same</a:t>
            </a:r>
          </a:p>
          <a:p>
            <a:r>
              <a:rPr lang="en-US" altLang="en-US" sz="2000" smtClean="0"/>
              <a:t>-stasis = condition of standing</a:t>
            </a:r>
          </a:p>
          <a:p>
            <a:r>
              <a:rPr lang="en-US" altLang="en-US" sz="2000" smtClean="0"/>
              <a:t>Micro- = small</a:t>
            </a:r>
          </a:p>
          <a:p>
            <a:r>
              <a:rPr lang="en-US" altLang="en-US" sz="2000" smtClean="0"/>
              <a:t>Macro- = large</a:t>
            </a:r>
          </a:p>
          <a:p>
            <a:r>
              <a:rPr lang="en-US" altLang="en-US" sz="2000" smtClean="0"/>
              <a:t>Cyto- = cell</a:t>
            </a:r>
          </a:p>
          <a:p>
            <a:r>
              <a:rPr lang="en-US" altLang="en-US" sz="2000" smtClean="0"/>
              <a:t>Hist- = tissue</a:t>
            </a:r>
          </a:p>
          <a:p>
            <a:r>
              <a:rPr lang="en-US" altLang="en-US" sz="2000" smtClean="0"/>
              <a:t>Path- = disease</a:t>
            </a:r>
          </a:p>
          <a:p>
            <a:r>
              <a:rPr lang="en-US" altLang="en-US" sz="2000" smtClean="0"/>
              <a:t>Ceph(al)- = head/ brain</a:t>
            </a:r>
          </a:p>
          <a:p>
            <a:r>
              <a:rPr lang="en-US" altLang="en-US" sz="2000" smtClean="0"/>
              <a:t>Dorsi/o- = back</a:t>
            </a:r>
          </a:p>
          <a:p>
            <a:r>
              <a:rPr lang="en-US" altLang="en-US" sz="2000" smtClean="0"/>
              <a:t>Dist- = far away</a:t>
            </a:r>
          </a:p>
          <a:p>
            <a:r>
              <a:rPr lang="en-US" altLang="en-US" sz="2000" smtClean="0"/>
              <a:t>Prox(i)- = closer to</a:t>
            </a:r>
          </a:p>
        </p:txBody>
      </p:sp>
      <p:sp>
        <p:nvSpPr>
          <p:cNvPr id="14340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657600" cy="5943600"/>
          </a:xfrm>
        </p:spPr>
        <p:txBody>
          <a:bodyPr>
            <a:normAutofit lnSpcReduction="10000"/>
          </a:bodyPr>
          <a:lstStyle/>
          <a:p>
            <a:r>
              <a:rPr lang="en-US" altLang="en-US" sz="2000" smtClean="0"/>
              <a:t>Trans- = across</a:t>
            </a:r>
          </a:p>
          <a:p>
            <a:r>
              <a:rPr lang="en-US" altLang="en-US" sz="2000" smtClean="0"/>
              <a:t>Para- = next to</a:t>
            </a:r>
          </a:p>
          <a:p>
            <a:r>
              <a:rPr lang="en-US" altLang="en-US" sz="2000" smtClean="0"/>
              <a:t>Pleur(a)- = lungs</a:t>
            </a:r>
          </a:p>
          <a:p>
            <a:r>
              <a:rPr lang="en-US" altLang="en-US" sz="2000" smtClean="0"/>
              <a:t>Peri- = around</a:t>
            </a:r>
          </a:p>
          <a:p>
            <a:r>
              <a:rPr lang="en-US" altLang="en-US" sz="2000" smtClean="0"/>
              <a:t>Cardia/o- = heart</a:t>
            </a:r>
          </a:p>
          <a:p>
            <a:r>
              <a:rPr lang="en-US" altLang="en-US" sz="2000" smtClean="0"/>
              <a:t>Dia- = across/through</a:t>
            </a:r>
          </a:p>
          <a:p>
            <a:r>
              <a:rPr lang="en-US" altLang="en-US" sz="2000" smtClean="0"/>
              <a:t>Media- = middle</a:t>
            </a:r>
          </a:p>
          <a:p>
            <a:r>
              <a:rPr lang="en-US" altLang="en-US" sz="2000" smtClean="0"/>
              <a:t>Viscera- = internal organ</a:t>
            </a:r>
          </a:p>
          <a:p>
            <a:r>
              <a:rPr lang="en-US" altLang="en-US" sz="2000" smtClean="0"/>
              <a:t>Chrondri/o- = cartilage</a:t>
            </a:r>
          </a:p>
          <a:p>
            <a:r>
              <a:rPr lang="en-US" altLang="en-US" sz="2000" smtClean="0"/>
              <a:t>Hypo- = underneath</a:t>
            </a:r>
          </a:p>
          <a:p>
            <a:r>
              <a:rPr lang="en-US" altLang="en-US" sz="2000" smtClean="0"/>
              <a:t>Epi- = on top of/outside of</a:t>
            </a:r>
          </a:p>
          <a:p>
            <a:r>
              <a:rPr lang="en-US" altLang="en-US" sz="2000" smtClean="0"/>
              <a:t>-gastric = stomach</a:t>
            </a:r>
          </a:p>
          <a:p>
            <a:r>
              <a:rPr lang="en-US" altLang="en-US" sz="2000" smtClean="0"/>
              <a:t>Radio- = energy/radiation</a:t>
            </a:r>
          </a:p>
          <a:p>
            <a:r>
              <a:rPr lang="en-US" altLang="en-US" sz="2000" smtClean="0"/>
              <a:t>-graphy = picture/image</a:t>
            </a:r>
          </a:p>
          <a:p>
            <a:r>
              <a:rPr lang="en-US" altLang="en-US" sz="2000" smtClean="0"/>
              <a:t>Ultra- = an abundance of</a:t>
            </a:r>
          </a:p>
        </p:txBody>
      </p:sp>
    </p:spTree>
    <p:extLst>
      <p:ext uri="{BB962C8B-B14F-4D97-AF65-F5344CB8AC3E}">
        <p14:creationId xmlns:p14="http://schemas.microsoft.com/office/powerpoint/2010/main" val="15079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5715000" cy="46482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rgbClr val="009999"/>
                </a:solidFill>
              </a:rPr>
              <a:t>Urinary</a:t>
            </a:r>
          </a:p>
          <a:p>
            <a:pPr lvl="1" eaLnBrk="1" hangingPunct="1"/>
            <a:r>
              <a:rPr lang="en-US" altLang="en-US" sz="2600" smtClean="0"/>
              <a:t>Functions:</a:t>
            </a:r>
          </a:p>
          <a:p>
            <a:pPr lvl="2" eaLnBrk="1" hangingPunct="1"/>
            <a:r>
              <a:rPr lang="en-US" altLang="en-US" sz="2200" smtClean="0"/>
              <a:t>Eliminates nitrogenous wastes</a:t>
            </a:r>
          </a:p>
          <a:p>
            <a:pPr lvl="2" eaLnBrk="1" hangingPunct="1"/>
            <a:r>
              <a:rPr lang="en-US" altLang="en-US" sz="2200" smtClean="0"/>
              <a:t>Maintains acid-base balance</a:t>
            </a:r>
          </a:p>
          <a:p>
            <a:pPr lvl="2" eaLnBrk="1" hangingPunct="1"/>
            <a:r>
              <a:rPr lang="en-US" altLang="en-US" sz="2200" smtClean="0"/>
              <a:t>Regulates water &amp; electrolytes</a:t>
            </a:r>
          </a:p>
          <a:p>
            <a:pPr lvl="1" eaLnBrk="1" hangingPunct="1"/>
            <a:r>
              <a:rPr lang="en-US" altLang="en-US" sz="2600" smtClean="0"/>
              <a:t>Major organs:</a:t>
            </a:r>
          </a:p>
          <a:p>
            <a:pPr lvl="2" eaLnBrk="1" hangingPunct="1"/>
            <a:r>
              <a:rPr lang="en-US" altLang="en-US" sz="2200" smtClean="0"/>
              <a:t>Kidney</a:t>
            </a:r>
          </a:p>
          <a:p>
            <a:pPr lvl="2" eaLnBrk="1" hangingPunct="1"/>
            <a:r>
              <a:rPr lang="en-US" altLang="en-US" sz="2200" smtClean="0"/>
              <a:t>Ureter</a:t>
            </a:r>
          </a:p>
          <a:p>
            <a:pPr lvl="2" eaLnBrk="1" hangingPunct="1"/>
            <a:r>
              <a:rPr lang="en-US" altLang="en-US" sz="2200" smtClean="0"/>
              <a:t>Urinary bladder</a:t>
            </a:r>
          </a:p>
          <a:p>
            <a:pPr lvl="2" eaLnBrk="1" hangingPunct="1"/>
            <a:r>
              <a:rPr lang="en-US" altLang="en-US" sz="2200" smtClean="0"/>
              <a:t>Urethra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32771" name="Picture 5" descr="01_02Figurej-L.jpg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r="7620" b="20268"/>
          <a:stretch>
            <a:fillRect/>
          </a:stretch>
        </p:blipFill>
        <p:spPr bwMode="auto">
          <a:xfrm>
            <a:off x="6327775" y="1673225"/>
            <a:ext cx="258762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Organ/body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1077514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5334000" cy="52578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rgbClr val="650011"/>
                </a:solidFill>
              </a:rPr>
              <a:t>Reproductive</a:t>
            </a:r>
          </a:p>
          <a:p>
            <a:pPr lvl="1" eaLnBrk="1" hangingPunct="1"/>
            <a:r>
              <a:rPr lang="en-US" altLang="en-US" sz="2600" smtClean="0"/>
              <a:t>Functions:</a:t>
            </a:r>
          </a:p>
          <a:p>
            <a:pPr lvl="2" eaLnBrk="1" hangingPunct="1"/>
            <a:r>
              <a:rPr lang="en-US" altLang="en-US" sz="2200" smtClean="0"/>
              <a:t>Produces offspring</a:t>
            </a:r>
          </a:p>
          <a:p>
            <a:pPr lvl="1" eaLnBrk="1" hangingPunct="1"/>
            <a:r>
              <a:rPr lang="en-US" altLang="en-US" sz="2600" smtClean="0"/>
              <a:t>Major organs:</a:t>
            </a:r>
          </a:p>
          <a:p>
            <a:pPr lvl="2" eaLnBrk="1" hangingPunct="1"/>
            <a:r>
              <a:rPr lang="en-US" altLang="en-US" sz="2200" smtClean="0"/>
              <a:t>Male </a:t>
            </a:r>
          </a:p>
          <a:p>
            <a:pPr lvl="3" eaLnBrk="1" hangingPunct="1"/>
            <a:r>
              <a:rPr lang="en-US" altLang="en-US" sz="2200" smtClean="0"/>
              <a:t>Prostate gland</a:t>
            </a:r>
          </a:p>
          <a:p>
            <a:pPr lvl="3" eaLnBrk="1" hangingPunct="1"/>
            <a:r>
              <a:rPr lang="en-US" altLang="en-US" sz="2200" smtClean="0"/>
              <a:t>Seminal vesicles</a:t>
            </a:r>
          </a:p>
          <a:p>
            <a:pPr lvl="3" eaLnBrk="1" hangingPunct="1"/>
            <a:r>
              <a:rPr lang="en-US" altLang="en-US" sz="2200" smtClean="0"/>
              <a:t>Penis</a:t>
            </a:r>
          </a:p>
          <a:p>
            <a:pPr lvl="3" eaLnBrk="1" hangingPunct="1"/>
            <a:r>
              <a:rPr lang="en-US" altLang="en-US" sz="2200" smtClean="0"/>
              <a:t>Vas deferens</a:t>
            </a:r>
          </a:p>
          <a:p>
            <a:pPr lvl="3" eaLnBrk="1" hangingPunct="1"/>
            <a:r>
              <a:rPr lang="en-US" altLang="en-US" sz="2200" smtClean="0"/>
              <a:t>Testis</a:t>
            </a:r>
          </a:p>
          <a:p>
            <a:pPr lvl="3" eaLnBrk="1" hangingPunct="1"/>
            <a:r>
              <a:rPr lang="en-US" altLang="en-US" sz="2200" smtClean="0"/>
              <a:t>Scrotum</a:t>
            </a:r>
          </a:p>
        </p:txBody>
      </p:sp>
      <p:pic>
        <p:nvPicPr>
          <p:cNvPr id="33795" name="Picture 5" descr="01_02Figurek-L.jpg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1166" r="8058" b="21414"/>
          <a:stretch>
            <a:fillRect/>
          </a:stretch>
        </p:blipFill>
        <p:spPr bwMode="auto">
          <a:xfrm>
            <a:off x="5922963" y="2133600"/>
            <a:ext cx="29924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Organ/body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1115196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600200"/>
            <a:ext cx="5410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650011"/>
                </a:solidFill>
              </a:rPr>
              <a:t>Reproductive</a:t>
            </a:r>
          </a:p>
          <a:p>
            <a:pPr lvl="1" eaLnBrk="1" hangingPunct="1">
              <a:defRPr/>
            </a:pPr>
            <a:r>
              <a:rPr lang="en-US" altLang="en-US" sz="2600" dirty="0" smtClean="0"/>
              <a:t>Functions:</a:t>
            </a:r>
          </a:p>
          <a:p>
            <a:pPr lvl="2" eaLnBrk="1" hangingPunct="1">
              <a:defRPr/>
            </a:pPr>
            <a:r>
              <a:rPr lang="en-US" altLang="en-US" sz="2200" dirty="0" smtClean="0"/>
              <a:t>Produces offspring</a:t>
            </a:r>
          </a:p>
          <a:p>
            <a:pPr lvl="1" eaLnBrk="1" hangingPunct="1">
              <a:defRPr/>
            </a:pPr>
            <a:r>
              <a:rPr lang="en-US" altLang="en-US" sz="2600" dirty="0" smtClean="0"/>
              <a:t>Major organs:</a:t>
            </a:r>
          </a:p>
          <a:p>
            <a:pPr lvl="2" eaLnBrk="1" hangingPunct="1">
              <a:defRPr/>
            </a:pPr>
            <a:r>
              <a:rPr lang="en-US" altLang="en-US" sz="2200" dirty="0" smtClean="0"/>
              <a:t>Female </a:t>
            </a:r>
          </a:p>
          <a:p>
            <a:pPr lvl="3" eaLnBrk="1" hangingPunct="1">
              <a:defRPr/>
            </a:pPr>
            <a:r>
              <a:rPr lang="en-US" altLang="en-US" sz="2200" dirty="0" smtClean="0"/>
              <a:t>Mammary glands</a:t>
            </a:r>
          </a:p>
          <a:p>
            <a:pPr lvl="3" eaLnBrk="1" hangingPunct="1">
              <a:defRPr/>
            </a:pPr>
            <a:r>
              <a:rPr lang="en-US" altLang="en-US" sz="2200" dirty="0" smtClean="0"/>
              <a:t>Uterine (fallopian) tubes</a:t>
            </a:r>
          </a:p>
          <a:p>
            <a:pPr lvl="3" eaLnBrk="1" hangingPunct="1">
              <a:defRPr/>
            </a:pPr>
            <a:r>
              <a:rPr lang="en-US" altLang="en-US" sz="2200" dirty="0" smtClean="0"/>
              <a:t>Ovary</a:t>
            </a:r>
          </a:p>
          <a:p>
            <a:pPr lvl="3" eaLnBrk="1" hangingPunct="1">
              <a:defRPr/>
            </a:pPr>
            <a:r>
              <a:rPr lang="en-US" altLang="en-US" sz="2200" dirty="0" smtClean="0"/>
              <a:t>Uterus</a:t>
            </a:r>
          </a:p>
          <a:p>
            <a:pPr lvl="3" eaLnBrk="1" hangingPunct="1">
              <a:defRPr/>
            </a:pPr>
            <a:r>
              <a:rPr lang="en-US" altLang="en-US" sz="2200" dirty="0" smtClean="0"/>
              <a:t>Vagina</a:t>
            </a:r>
          </a:p>
          <a:p>
            <a:pPr marL="1600200" lvl="3" eaLnBrk="1" hangingPunct="1">
              <a:buFont typeface="Wingdings 2" panose="05020102010507070707" pitchFamily="18" charset="2"/>
              <a:buNone/>
              <a:defRPr/>
            </a:pPr>
            <a:endParaRPr lang="en-US" altLang="en-US" dirty="0" smtClean="0"/>
          </a:p>
        </p:txBody>
      </p:sp>
      <p:pic>
        <p:nvPicPr>
          <p:cNvPr id="34819" name="Picture 6" descr="01_02Figurel-L.jpg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t="1166" r="18349" b="24153"/>
          <a:stretch>
            <a:fillRect/>
          </a:stretch>
        </p:blipFill>
        <p:spPr bwMode="auto">
          <a:xfrm>
            <a:off x="6296025" y="2306638"/>
            <a:ext cx="2619375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 txBox="1">
            <a:spLocks noChangeArrowheads="1"/>
          </p:cNvSpPr>
          <p:nvPr/>
        </p:nvSpPr>
        <p:spPr>
          <a:xfrm>
            <a:off x="304800" y="152400"/>
            <a:ext cx="75438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Organ/body System Overview</a:t>
            </a:r>
            <a:endParaRPr lang="en-US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8619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5" descr="14_01Figure-U.jpg                                              004E4754EHAP_for_kym                   C37AF81A:"/>
          <p:cNvPicPr>
            <a:picLocks noChangeAspect="1" noChangeArrowheads="1"/>
          </p:cNvPicPr>
          <p:nvPr/>
        </p:nvPicPr>
        <p:blipFill>
          <a:blip r:embed="rId2">
            <a:lum bright="34000" contrast="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1094" r="20000" b="8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8"/>
          <p:cNvSpPr>
            <a:spLocks noChangeArrowheads="1" noChangeShapeType="1" noTextEdit="1"/>
          </p:cNvSpPr>
          <p:nvPr/>
        </p:nvSpPr>
        <p:spPr bwMode="auto">
          <a:xfrm>
            <a:off x="533400" y="-609600"/>
            <a:ext cx="8077200" cy="6629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Unit 1, Pt. 1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Introduction to the Human Body</a:t>
            </a:r>
          </a:p>
        </p:txBody>
      </p:sp>
    </p:spTree>
    <p:extLst>
      <p:ext uri="{BB962C8B-B14F-4D97-AF65-F5344CB8AC3E}">
        <p14:creationId xmlns:p14="http://schemas.microsoft.com/office/powerpoint/2010/main" val="34511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620000" cy="9753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Human Body—An Orientation</a:t>
            </a:r>
          </a:p>
        </p:txBody>
      </p:sp>
      <p:sp>
        <p:nvSpPr>
          <p:cNvPr id="23555" name="Rectangle 2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467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CC0099"/>
                </a:solidFill>
              </a:rPr>
              <a:t>Anatomy </a:t>
            </a:r>
            <a:r>
              <a:rPr lang="en-US" altLang="en-US" smtClean="0"/>
              <a:t>- Greek for </a:t>
            </a:r>
            <a:r>
              <a:rPr lang="en-US" altLang="en-US" i="1" smtClean="0"/>
              <a:t>“a cutting open”</a:t>
            </a:r>
            <a:endParaRPr lang="en-US" altLang="en-US" smtClean="0">
              <a:solidFill>
                <a:srgbClr val="CC0099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Study of the structure &amp; shape of the body &amp; its parts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8080"/>
                </a:solidFill>
              </a:rPr>
              <a:t>Physiology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Study of how the body &amp; its parts work or function</a:t>
            </a:r>
          </a:p>
        </p:txBody>
      </p:sp>
      <p:pic>
        <p:nvPicPr>
          <p:cNvPr id="16388" name="Picture 24" descr="http://www.poolkitdirect.com/images/carto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25875"/>
            <a:ext cx="32766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558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Anatomy—Levels of Study</a:t>
            </a:r>
          </a:p>
        </p:txBody>
      </p:sp>
      <p:sp>
        <p:nvSpPr>
          <p:cNvPr id="24579" name="Rectangle 22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4953000" cy="57912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rgbClr val="F63F1B"/>
                </a:solidFill>
              </a:rPr>
              <a:t>Gross</a:t>
            </a:r>
            <a:r>
              <a:rPr lang="en-US" altLang="en-US" sz="3000" smtClean="0"/>
              <a:t> anatomy</a:t>
            </a:r>
          </a:p>
          <a:p>
            <a:pPr lvl="1" eaLnBrk="1" hangingPunct="1"/>
            <a:r>
              <a:rPr lang="en-US" altLang="en-US" sz="2600" smtClean="0"/>
              <a:t>Large structures</a:t>
            </a:r>
          </a:p>
          <a:p>
            <a:pPr lvl="1" eaLnBrk="1" hangingPunct="1"/>
            <a:r>
              <a:rPr lang="en-US" altLang="en-US" sz="2600" smtClean="0"/>
              <a:t>Easily observable</a:t>
            </a:r>
          </a:p>
          <a:p>
            <a:pPr lvl="2" eaLnBrk="1" hangingPunct="1"/>
            <a:r>
              <a:rPr lang="en-US" altLang="en-US" sz="2300" smtClean="0"/>
              <a:t>Includes</a:t>
            </a:r>
          </a:p>
          <a:p>
            <a:pPr lvl="3" eaLnBrk="1" hangingPunct="1"/>
            <a:r>
              <a:rPr lang="en-US" altLang="en-US" sz="2300" smtClean="0">
                <a:solidFill>
                  <a:srgbClr val="00B0F0"/>
                </a:solidFill>
              </a:rPr>
              <a:t>Organ</a:t>
            </a:r>
          </a:p>
          <a:p>
            <a:pPr lvl="3" eaLnBrk="1" hangingPunct="1"/>
            <a:r>
              <a:rPr lang="en-US" altLang="en-US" sz="2300" smtClean="0">
                <a:solidFill>
                  <a:srgbClr val="FF33CC"/>
                </a:solidFill>
              </a:rPr>
              <a:t>Organ systems </a:t>
            </a:r>
          </a:p>
          <a:p>
            <a:pPr lvl="4" eaLnBrk="1" hangingPunct="1"/>
            <a:r>
              <a:rPr lang="en-US" altLang="en-US" sz="2100" smtClean="0">
                <a:solidFill>
                  <a:srgbClr val="008000"/>
                </a:solidFill>
              </a:rPr>
              <a:t>Regional anatomy</a:t>
            </a:r>
          </a:p>
          <a:p>
            <a:pPr lvl="4" eaLnBrk="1" hangingPunct="1"/>
            <a:r>
              <a:rPr lang="en-US" altLang="en-US" sz="2100" i="1" smtClean="0"/>
              <a:t>Particular area (i.e, head, leg)</a:t>
            </a:r>
          </a:p>
          <a:p>
            <a:pPr lvl="4" eaLnBrk="1" hangingPunct="1"/>
            <a:r>
              <a:rPr lang="en-US" altLang="en-US" sz="2100" smtClean="0">
                <a:solidFill>
                  <a:srgbClr val="FF6600"/>
                </a:solidFill>
              </a:rPr>
              <a:t>Systemic anatomy</a:t>
            </a:r>
          </a:p>
          <a:p>
            <a:pPr lvl="4" eaLnBrk="1" hangingPunct="1"/>
            <a:r>
              <a:rPr lang="en-US" altLang="en-US" sz="2100" i="1" smtClean="0"/>
              <a:t>Organ/body system (i.e., nervous system)</a:t>
            </a:r>
            <a:endParaRPr lang="en-US" altLang="en-US" sz="2100" smtClean="0"/>
          </a:p>
          <a:p>
            <a:pPr lvl="3" eaLnBrk="1" hangingPunct="1"/>
            <a:r>
              <a:rPr lang="en-US" altLang="en-US" sz="2300" smtClean="0">
                <a:solidFill>
                  <a:srgbClr val="996633"/>
                </a:solidFill>
              </a:rPr>
              <a:t>Organism</a:t>
            </a:r>
            <a:r>
              <a:rPr lang="en-US" altLang="en-US" sz="2300" smtClean="0"/>
              <a:t> level of                                structural organization</a:t>
            </a:r>
          </a:p>
        </p:txBody>
      </p:sp>
      <p:pic>
        <p:nvPicPr>
          <p:cNvPr id="17412" name="Picture 25" descr="14_01Figure-U.jpg                                              004E4754EHAP_for_kym                   C37AF81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1094" r="20000" b="8228"/>
          <a:stretch>
            <a:fillRect/>
          </a:stretch>
        </p:blipFill>
        <p:spPr bwMode="auto">
          <a:xfrm>
            <a:off x="5029200" y="1558925"/>
            <a:ext cx="299402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275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Anatomy—Levels of Study</a:t>
            </a:r>
          </a:p>
        </p:txBody>
      </p:sp>
      <p:sp>
        <p:nvSpPr>
          <p:cNvPr id="25603" name="Rectangle 27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7696200" cy="4846638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chemeClr val="accent2"/>
                </a:solidFill>
              </a:rPr>
              <a:t>Microscopic</a:t>
            </a:r>
            <a:r>
              <a:rPr lang="en-US" altLang="en-US" sz="3000" smtClean="0"/>
              <a:t> Anatomy</a:t>
            </a:r>
          </a:p>
          <a:p>
            <a:pPr lvl="1" eaLnBrk="1" hangingPunct="1"/>
            <a:r>
              <a:rPr lang="en-US" altLang="en-US" sz="2600" smtClean="0"/>
              <a:t>Very small structures</a:t>
            </a:r>
          </a:p>
          <a:p>
            <a:pPr lvl="1" eaLnBrk="1" hangingPunct="1"/>
            <a:r>
              <a:rPr lang="en-US" altLang="en-US" sz="2600" smtClean="0"/>
              <a:t>Can only be viewed with a microscope</a:t>
            </a:r>
          </a:p>
          <a:p>
            <a:pPr lvl="2" eaLnBrk="1" hangingPunct="1"/>
            <a:r>
              <a:rPr lang="en-US" altLang="en-US" sz="2300" smtClean="0"/>
              <a:t>Includes</a:t>
            </a:r>
          </a:p>
          <a:p>
            <a:pPr lvl="3" eaLnBrk="1" hangingPunct="1"/>
            <a:r>
              <a:rPr lang="en-US" altLang="en-US" sz="2300" smtClean="0">
                <a:solidFill>
                  <a:srgbClr val="FF6600"/>
                </a:solidFill>
              </a:rPr>
              <a:t>Chemical </a:t>
            </a:r>
            <a:r>
              <a:rPr lang="en-US" altLang="en-US" sz="2300" i="1" smtClean="0">
                <a:solidFill>
                  <a:srgbClr val="777777"/>
                </a:solidFill>
              </a:rPr>
              <a:t>(i.e, microbiology)</a:t>
            </a:r>
            <a:endParaRPr lang="en-US" altLang="en-US" sz="2300" smtClean="0">
              <a:solidFill>
                <a:srgbClr val="777777"/>
              </a:solidFill>
            </a:endParaRPr>
          </a:p>
          <a:p>
            <a:pPr lvl="3" eaLnBrk="1" hangingPunct="1"/>
            <a:r>
              <a:rPr lang="en-US" altLang="en-US" sz="2300" smtClean="0">
                <a:solidFill>
                  <a:srgbClr val="0070C0"/>
                </a:solidFill>
              </a:rPr>
              <a:t>Cellular</a:t>
            </a:r>
            <a:r>
              <a:rPr lang="en-US" altLang="en-US" sz="2300" smtClean="0"/>
              <a:t> (</a:t>
            </a:r>
            <a:r>
              <a:rPr lang="en-US" altLang="en-US" sz="2300" i="1" smtClean="0"/>
              <a:t>Cytology</a:t>
            </a:r>
            <a:r>
              <a:rPr lang="en-US" altLang="en-US" sz="2300" smtClean="0"/>
              <a:t>) </a:t>
            </a:r>
          </a:p>
          <a:p>
            <a:pPr lvl="3" eaLnBrk="1" hangingPunct="1"/>
            <a:r>
              <a:rPr lang="en-US" altLang="en-US" sz="2300" smtClean="0">
                <a:solidFill>
                  <a:srgbClr val="00B050"/>
                </a:solidFill>
              </a:rPr>
              <a:t>Tissue</a:t>
            </a:r>
            <a:r>
              <a:rPr lang="en-US" altLang="en-US" sz="2300" smtClean="0"/>
              <a:t>                                                                        (</a:t>
            </a:r>
            <a:r>
              <a:rPr lang="en-US" altLang="en-US" sz="2300" i="1" smtClean="0"/>
              <a:t>Histology</a:t>
            </a:r>
            <a:r>
              <a:rPr lang="en-US" altLang="en-US" sz="2300" smtClean="0"/>
              <a:t>)                                                         levels of                                                                    structural                                                          organization</a:t>
            </a:r>
          </a:p>
        </p:txBody>
      </p:sp>
      <p:pic>
        <p:nvPicPr>
          <p:cNvPr id="18436" name="Picture 30" descr="14_04Figurecd-L.jpg                                            004E4754EHAP_for_kym                   C37AF81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1369" r="1039" b="6627"/>
          <a:stretch>
            <a:fillRect/>
          </a:stretch>
        </p:blipFill>
        <p:spPr bwMode="auto">
          <a:xfrm>
            <a:off x="3429000" y="3824288"/>
            <a:ext cx="46482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039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6629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Physiology – Areas of Study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6553200" cy="4648200"/>
          </a:xfrm>
        </p:spPr>
        <p:txBody>
          <a:bodyPr/>
          <a:lstStyle/>
          <a:p>
            <a:pPr lvl="1" eaLnBrk="1" hangingPunct="1"/>
            <a:r>
              <a:rPr lang="en-US" altLang="en-US" sz="3000" smtClean="0">
                <a:solidFill>
                  <a:schemeClr val="accent2"/>
                </a:solidFill>
              </a:rPr>
              <a:t>Physiology</a:t>
            </a:r>
            <a:endParaRPr lang="en-US" altLang="en-US" sz="3000" u="sng" smtClean="0"/>
          </a:p>
          <a:p>
            <a:pPr lvl="2" eaLnBrk="1" hangingPunct="1"/>
            <a:r>
              <a:rPr lang="en-US" altLang="en-US" sz="2600" u="sng" smtClean="0">
                <a:solidFill>
                  <a:srgbClr val="008000"/>
                </a:solidFill>
              </a:rPr>
              <a:t>Cell Physiology</a:t>
            </a:r>
            <a:r>
              <a:rPr lang="en-US" altLang="en-US" sz="2600" smtClean="0">
                <a:solidFill>
                  <a:srgbClr val="008000"/>
                </a:solidFill>
              </a:rPr>
              <a:t> </a:t>
            </a:r>
            <a:r>
              <a:rPr lang="en-US" altLang="en-US" sz="2600" smtClean="0"/>
              <a:t>– functions of cells</a:t>
            </a:r>
          </a:p>
          <a:p>
            <a:pPr lvl="2" eaLnBrk="1" hangingPunct="1"/>
            <a:endParaRPr lang="en-US" altLang="en-US" sz="500" smtClean="0"/>
          </a:p>
          <a:p>
            <a:pPr lvl="2" eaLnBrk="1" hangingPunct="1"/>
            <a:r>
              <a:rPr lang="en-US" altLang="en-US" sz="2600" u="sng" smtClean="0">
                <a:solidFill>
                  <a:srgbClr val="0070C0"/>
                </a:solidFill>
              </a:rPr>
              <a:t>Special Physiology</a:t>
            </a:r>
            <a:r>
              <a:rPr lang="en-US" altLang="en-US" sz="2600" smtClean="0">
                <a:solidFill>
                  <a:srgbClr val="0070C0"/>
                </a:solidFill>
              </a:rPr>
              <a:t> </a:t>
            </a:r>
            <a:r>
              <a:rPr lang="en-US" altLang="en-US" sz="2600" smtClean="0"/>
              <a:t>– specific organs</a:t>
            </a:r>
          </a:p>
          <a:p>
            <a:pPr lvl="2" eaLnBrk="1" hangingPunct="1"/>
            <a:endParaRPr lang="en-US" altLang="en-US" sz="500" smtClean="0"/>
          </a:p>
          <a:p>
            <a:pPr lvl="2" eaLnBrk="1" hangingPunct="1"/>
            <a:r>
              <a:rPr lang="en-US" altLang="en-US" sz="2600" u="sng" smtClean="0">
                <a:solidFill>
                  <a:srgbClr val="CC6600"/>
                </a:solidFill>
              </a:rPr>
              <a:t>Systemic Physiology</a:t>
            </a:r>
            <a:r>
              <a:rPr lang="en-US" altLang="en-US" sz="2600" smtClean="0">
                <a:solidFill>
                  <a:srgbClr val="CC6600"/>
                </a:solidFill>
              </a:rPr>
              <a:t> </a:t>
            </a:r>
            <a:r>
              <a:rPr lang="en-US" altLang="en-US" sz="2600" smtClean="0"/>
              <a:t>– specific organ systems</a:t>
            </a:r>
          </a:p>
          <a:p>
            <a:pPr lvl="2" eaLnBrk="1" hangingPunct="1"/>
            <a:endParaRPr lang="en-US" altLang="en-US" sz="500" smtClean="0"/>
          </a:p>
          <a:p>
            <a:pPr lvl="2" eaLnBrk="1" hangingPunct="1"/>
            <a:r>
              <a:rPr lang="en-US" altLang="en-US" sz="2600" u="sng" smtClean="0">
                <a:solidFill>
                  <a:srgbClr val="FF6600"/>
                </a:solidFill>
              </a:rPr>
              <a:t>Pathological Physiology</a:t>
            </a:r>
            <a:r>
              <a:rPr lang="en-US" altLang="en-US" sz="2600" smtClean="0">
                <a:solidFill>
                  <a:srgbClr val="FF6600"/>
                </a:solidFill>
              </a:rPr>
              <a:t> </a:t>
            </a:r>
            <a:r>
              <a:rPr lang="en-US" altLang="en-US" sz="2600" smtClean="0"/>
              <a:t>– effects of disease on organ or system functions</a:t>
            </a:r>
          </a:p>
        </p:txBody>
      </p:sp>
      <p:pic>
        <p:nvPicPr>
          <p:cNvPr id="19460" name="Picture 2" descr="http://www.fi.edu/learn/heart/blood/images/large_white-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304800"/>
            <a:ext cx="1527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static.howstuffworks.com/gif/organ-transplant-statistic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t="7899" r="29135" b="8768"/>
          <a:stretch>
            <a:fillRect/>
          </a:stretch>
        </p:blipFill>
        <p:spPr bwMode="auto">
          <a:xfrm>
            <a:off x="7227888" y="1752600"/>
            <a:ext cx="10048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ttp://medicalimages.allrefer.com/large/digestive-system-org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5814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http://www.khamnam.com/wp-content/uploads/2008/11/somkers-lung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5410200"/>
            <a:ext cx="22256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9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924800" cy="8229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300" dirty="0" smtClean="0"/>
              <a:t>Levels of Structural Organization</a:t>
            </a:r>
          </a:p>
        </p:txBody>
      </p:sp>
      <p:grpSp>
        <p:nvGrpSpPr>
          <p:cNvPr id="20483" name="Group 73"/>
          <p:cNvGrpSpPr>
            <a:grpSpLocks/>
          </p:cNvGrpSpPr>
          <p:nvPr/>
        </p:nvGrpSpPr>
        <p:grpSpPr bwMode="auto">
          <a:xfrm>
            <a:off x="381000" y="1143000"/>
            <a:ext cx="7391400" cy="5646738"/>
            <a:chOff x="734" y="292"/>
            <a:chExt cx="4573" cy="4184"/>
          </a:xfrm>
        </p:grpSpPr>
        <p:pic>
          <p:nvPicPr>
            <p:cNvPr id="20484" name="Picture 74" descr="01_01Figure.jpg 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" y="292"/>
              <a:ext cx="4290" cy="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Line 75"/>
            <p:cNvSpPr>
              <a:spLocks noChangeShapeType="1"/>
            </p:cNvSpPr>
            <p:nvPr/>
          </p:nvSpPr>
          <p:spPr bwMode="auto">
            <a:xfrm>
              <a:off x="1877" y="2741"/>
              <a:ext cx="1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76"/>
            <p:cNvSpPr>
              <a:spLocks noChangeShapeType="1"/>
            </p:cNvSpPr>
            <p:nvPr/>
          </p:nvSpPr>
          <p:spPr bwMode="auto">
            <a:xfrm>
              <a:off x="1809" y="2995"/>
              <a:ext cx="9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77"/>
            <p:cNvSpPr>
              <a:spLocks noChangeShapeType="1"/>
            </p:cNvSpPr>
            <p:nvPr/>
          </p:nvSpPr>
          <p:spPr bwMode="auto">
            <a:xfrm>
              <a:off x="1337" y="3407"/>
              <a:ext cx="40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78"/>
            <p:cNvSpPr>
              <a:spLocks/>
            </p:cNvSpPr>
            <p:nvPr/>
          </p:nvSpPr>
          <p:spPr bwMode="auto">
            <a:xfrm>
              <a:off x="1817" y="1684"/>
              <a:ext cx="54" cy="384"/>
            </a:xfrm>
            <a:custGeom>
              <a:avLst/>
              <a:gdLst>
                <a:gd name="T0" fmla="*/ 2 w 54"/>
                <a:gd name="T1" fmla="*/ 0 h 384"/>
                <a:gd name="T2" fmla="*/ 54 w 54"/>
                <a:gd name="T3" fmla="*/ 0 h 384"/>
                <a:gd name="T4" fmla="*/ 54 w 54"/>
                <a:gd name="T5" fmla="*/ 384 h 384"/>
                <a:gd name="T6" fmla="*/ 0 w 54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384"/>
                <a:gd name="T14" fmla="*/ 54 w 54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384">
                  <a:moveTo>
                    <a:pt x="2" y="0"/>
                  </a:moveTo>
                  <a:lnTo>
                    <a:pt x="54" y="0"/>
                  </a:lnTo>
                  <a:lnTo>
                    <a:pt x="54" y="384"/>
                  </a:lnTo>
                  <a:lnTo>
                    <a:pt x="0" y="3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79"/>
            <p:cNvSpPr>
              <a:spLocks noChangeShapeType="1"/>
            </p:cNvSpPr>
            <p:nvPr/>
          </p:nvSpPr>
          <p:spPr bwMode="auto">
            <a:xfrm>
              <a:off x="1871" y="1872"/>
              <a:ext cx="5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80"/>
            <p:cNvSpPr>
              <a:spLocks noChangeShapeType="1"/>
            </p:cNvSpPr>
            <p:nvPr/>
          </p:nvSpPr>
          <p:spPr bwMode="auto">
            <a:xfrm>
              <a:off x="2451" y="3113"/>
              <a:ext cx="5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Rectangle 81"/>
            <p:cNvSpPr>
              <a:spLocks noChangeArrowheads="1"/>
            </p:cNvSpPr>
            <p:nvPr/>
          </p:nvSpPr>
          <p:spPr bwMode="auto">
            <a:xfrm>
              <a:off x="983" y="640"/>
              <a:ext cx="84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Smooth muscle cell</a:t>
              </a:r>
              <a:endParaRPr lang="en-US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20492" name="Rectangle 82"/>
            <p:cNvSpPr>
              <a:spLocks noChangeArrowheads="1"/>
            </p:cNvSpPr>
            <p:nvPr/>
          </p:nvSpPr>
          <p:spPr bwMode="auto">
            <a:xfrm>
              <a:off x="2412" y="723"/>
              <a:ext cx="43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latin typeface="Arial" panose="020B0604020202020204" pitchFamily="34" charset="0"/>
                </a:rPr>
                <a:t>Molecules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3" name="Rectangle 83"/>
            <p:cNvSpPr>
              <a:spLocks noChangeArrowheads="1"/>
            </p:cNvSpPr>
            <p:nvPr/>
          </p:nvSpPr>
          <p:spPr bwMode="auto">
            <a:xfrm>
              <a:off x="2586" y="985"/>
              <a:ext cx="2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Atoms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Rectangle 84"/>
            <p:cNvSpPr>
              <a:spLocks noChangeArrowheads="1"/>
            </p:cNvSpPr>
            <p:nvPr/>
          </p:nvSpPr>
          <p:spPr bwMode="auto">
            <a:xfrm>
              <a:off x="1944" y="1813"/>
              <a:ext cx="72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Smooth muscle</a:t>
              </a:r>
              <a:b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tissue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0495" name="Rectangle 85"/>
            <p:cNvSpPr>
              <a:spLocks noChangeArrowheads="1"/>
            </p:cNvSpPr>
            <p:nvPr/>
          </p:nvSpPr>
          <p:spPr bwMode="auto">
            <a:xfrm>
              <a:off x="2024" y="2681"/>
              <a:ext cx="384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Epithelial</a:t>
              </a:r>
              <a:b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tissue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0496" name="Rectangle 86"/>
            <p:cNvSpPr>
              <a:spLocks noChangeArrowheads="1"/>
            </p:cNvSpPr>
            <p:nvPr/>
          </p:nvSpPr>
          <p:spPr bwMode="auto">
            <a:xfrm>
              <a:off x="1928" y="2933"/>
              <a:ext cx="327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Smooth</a:t>
              </a:r>
              <a:b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muscle</a:t>
              </a:r>
              <a:b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tissue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0497" name="Rectangle 87"/>
            <p:cNvSpPr>
              <a:spLocks noChangeArrowheads="1"/>
            </p:cNvSpPr>
            <p:nvPr/>
          </p:nvSpPr>
          <p:spPr bwMode="auto">
            <a:xfrm>
              <a:off x="1758" y="3343"/>
              <a:ext cx="474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Connective</a:t>
              </a:r>
              <a:b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tissue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0498" name="Rectangle 88"/>
            <p:cNvSpPr>
              <a:spLocks noChangeArrowheads="1"/>
            </p:cNvSpPr>
            <p:nvPr/>
          </p:nvSpPr>
          <p:spPr bwMode="auto">
            <a:xfrm>
              <a:off x="2516" y="3050"/>
              <a:ext cx="31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Blood</a:t>
              </a:r>
              <a:b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vessel</a:t>
              </a:r>
              <a:b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(organ)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9" name="Rectangle 89"/>
            <p:cNvSpPr>
              <a:spLocks noChangeArrowheads="1"/>
            </p:cNvSpPr>
            <p:nvPr/>
          </p:nvSpPr>
          <p:spPr bwMode="auto">
            <a:xfrm>
              <a:off x="3538" y="3251"/>
              <a:ext cx="36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Cardio-</a:t>
              </a:r>
              <a:br>
                <a:rPr lang="en-US" altLang="en-US" sz="1800" i="1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vascular</a:t>
              </a:r>
              <a:br>
                <a:rPr lang="en-US" altLang="en-US" sz="1800" i="1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800" i="1">
                  <a:solidFill>
                    <a:srgbClr val="000000"/>
                  </a:solidFill>
                  <a:latin typeface="Arial" panose="020B0604020202020204" pitchFamily="34" charset="0"/>
                </a:rPr>
                <a:t>system</a:t>
              </a:r>
              <a:endParaRPr lang="en-US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20500" name="Rectangle 90"/>
            <p:cNvSpPr>
              <a:spLocks noChangeArrowheads="1"/>
            </p:cNvSpPr>
            <p:nvPr/>
          </p:nvSpPr>
          <p:spPr bwMode="auto">
            <a:xfrm>
              <a:off x="904" y="953"/>
              <a:ext cx="1357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Cellular level</a:t>
              </a:r>
              <a:b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</a:b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Cells are made up of </a:t>
              </a:r>
              <a:r>
                <a:rPr lang="en-US" altLang="en-US" sz="1800">
                  <a:latin typeface="Arial" panose="020B0604020202020204" pitchFamily="34" charset="0"/>
                </a:rPr>
                <a:t/>
              </a:r>
              <a:br>
                <a:rPr lang="en-US" altLang="en-US" sz="1800">
                  <a:latin typeface="Arial" panose="020B0604020202020204" pitchFamily="34" charset="0"/>
                </a:rPr>
              </a:b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molecules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01" name="Rectangle 91"/>
            <p:cNvSpPr>
              <a:spLocks noChangeArrowheads="1"/>
            </p:cNvSpPr>
            <p:nvPr/>
          </p:nvSpPr>
          <p:spPr bwMode="auto">
            <a:xfrm>
              <a:off x="892" y="2083"/>
              <a:ext cx="1136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Tissue level</a:t>
              </a:r>
              <a:b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</a:b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Tissues consist of</a:t>
              </a:r>
              <a:b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similar types of cells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0502" name="Rectangle 92"/>
            <p:cNvSpPr>
              <a:spLocks noChangeArrowheads="1"/>
            </p:cNvSpPr>
            <p:nvPr/>
          </p:nvSpPr>
          <p:spPr bwMode="auto">
            <a:xfrm>
              <a:off x="1334" y="3645"/>
              <a:ext cx="1165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Organ level</a:t>
              </a:r>
              <a:b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</a:b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Organs are made up</a:t>
              </a:r>
              <a:b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of different types</a:t>
              </a:r>
              <a:b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of tissues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0503" name="Rectangle 93"/>
            <p:cNvSpPr>
              <a:spLocks noChangeArrowheads="1"/>
            </p:cNvSpPr>
            <p:nvPr/>
          </p:nvSpPr>
          <p:spPr bwMode="auto">
            <a:xfrm>
              <a:off x="2855" y="3906"/>
              <a:ext cx="192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Organ system level</a:t>
              </a: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Organ systems consist of different</a:t>
              </a:r>
              <a:b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organs that work together closely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0504" name="Rectangle 94"/>
            <p:cNvSpPr>
              <a:spLocks noChangeArrowheads="1"/>
            </p:cNvSpPr>
            <p:nvPr/>
          </p:nvSpPr>
          <p:spPr bwMode="auto">
            <a:xfrm>
              <a:off x="4116" y="3240"/>
              <a:ext cx="1191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Organismal level</a:t>
              </a:r>
              <a:b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</a:b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Human organisms</a:t>
              </a:r>
              <a:b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are made up of many organ systems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0505" name="Rectangle 95"/>
            <p:cNvSpPr>
              <a:spLocks noChangeArrowheads="1"/>
            </p:cNvSpPr>
            <p:nvPr/>
          </p:nvSpPr>
          <p:spPr bwMode="auto">
            <a:xfrm>
              <a:off x="2924" y="1389"/>
              <a:ext cx="1143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Chemical level</a:t>
              </a: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Atoms combine to</a:t>
              </a:r>
              <a:b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form molecules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06" name="Freeform 96"/>
            <p:cNvSpPr>
              <a:spLocks/>
            </p:cNvSpPr>
            <p:nvPr/>
          </p:nvSpPr>
          <p:spPr bwMode="auto">
            <a:xfrm>
              <a:off x="2399" y="2641"/>
              <a:ext cx="54" cy="956"/>
            </a:xfrm>
            <a:custGeom>
              <a:avLst/>
              <a:gdLst>
                <a:gd name="T0" fmla="*/ 2 w 54"/>
                <a:gd name="T1" fmla="*/ 0 h 384"/>
                <a:gd name="T2" fmla="*/ 54 w 54"/>
                <a:gd name="T3" fmla="*/ 0 h 384"/>
                <a:gd name="T4" fmla="*/ 54 w 54"/>
                <a:gd name="T5" fmla="*/ 2147483646 h 384"/>
                <a:gd name="T6" fmla="*/ 0 w 54"/>
                <a:gd name="T7" fmla="*/ 2147483646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384"/>
                <a:gd name="T14" fmla="*/ 54 w 54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384">
                  <a:moveTo>
                    <a:pt x="2" y="0"/>
                  </a:moveTo>
                  <a:lnTo>
                    <a:pt x="54" y="0"/>
                  </a:lnTo>
                  <a:lnTo>
                    <a:pt x="54" y="384"/>
                  </a:lnTo>
                  <a:lnTo>
                    <a:pt x="0" y="3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1027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838200"/>
            <a:ext cx="2438400" cy="2590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 of Body Organ Systems</a:t>
            </a:r>
          </a:p>
        </p:txBody>
      </p:sp>
      <p:pic>
        <p:nvPicPr>
          <p:cNvPr id="21507" name="Picture 13" descr="http://trc.ucdavis.edu/biosci10v/bis10v/week10/systems2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4619"/>
          <a:stretch>
            <a:fillRect/>
          </a:stretch>
        </p:blipFill>
        <p:spPr>
          <a:xfrm>
            <a:off x="0" y="914400"/>
            <a:ext cx="5562600" cy="3006725"/>
          </a:xfrm>
        </p:spPr>
      </p:pic>
      <p:pic>
        <p:nvPicPr>
          <p:cNvPr id="21508" name="Picture 9" descr="http://trc.ucdavis.edu/biosci10v/bis10v/week10/system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3" b="16667"/>
          <a:stretch>
            <a:fillRect/>
          </a:stretch>
        </p:blipFill>
        <p:spPr bwMode="auto">
          <a:xfrm>
            <a:off x="3276600" y="3871913"/>
            <a:ext cx="58674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7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706</Words>
  <Application>Microsoft Office PowerPoint</Application>
  <PresentationFormat>On-screen Show (4:3)</PresentationFormat>
  <Paragraphs>240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Impact</vt:lpstr>
      <vt:lpstr>Times New Roman</vt:lpstr>
      <vt:lpstr>Wingdings</vt:lpstr>
      <vt:lpstr>Wingdings 2</vt:lpstr>
      <vt:lpstr>Office Theme</vt:lpstr>
      <vt:lpstr>UNIT 1 -  The Human Body: An Orientation</vt:lpstr>
      <vt:lpstr>Unit 1 Latin roots</vt:lpstr>
      <vt:lpstr>PowerPoint Presentation</vt:lpstr>
      <vt:lpstr>The Human Body—An Orientation</vt:lpstr>
      <vt:lpstr>Anatomy—Levels of Study</vt:lpstr>
      <vt:lpstr>Anatomy—Levels of Study</vt:lpstr>
      <vt:lpstr>Physiology – Areas of Study</vt:lpstr>
      <vt:lpstr>Levels of Structural Organization</vt:lpstr>
      <vt:lpstr>Overview of Body Organ Systems</vt:lpstr>
      <vt:lpstr>The 11 Body Systems</vt:lpstr>
      <vt:lpstr>Organ/body System Overview</vt:lpstr>
      <vt:lpstr>Organ/body System Overview</vt:lpstr>
      <vt:lpstr>Organ/body System Overview</vt:lpstr>
      <vt:lpstr>Organ/body System Overview</vt:lpstr>
      <vt:lpstr>Organ/body System Overview</vt:lpstr>
      <vt:lpstr>Organ/body System Overview</vt:lpstr>
      <vt:lpstr>Organ/body System Overview</vt:lpstr>
      <vt:lpstr>Organ/body System Overview</vt:lpstr>
      <vt:lpstr>Organ/body System Overview</vt:lpstr>
      <vt:lpstr>Organ/body System Overview</vt:lpstr>
      <vt:lpstr>Organ/body System Overview</vt:lpstr>
      <vt:lpstr>PowerPoint Presentation</vt:lpstr>
    </vt:vector>
  </TitlesOfParts>
  <Company>Chandler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Andrews, Amalia</dc:creator>
  <cp:lastModifiedBy>Andrews, Amalia</cp:lastModifiedBy>
  <cp:revision>2</cp:revision>
  <dcterms:created xsi:type="dcterms:W3CDTF">2015-07-24T17:00:00Z</dcterms:created>
  <dcterms:modified xsi:type="dcterms:W3CDTF">2016-07-26T21:51:08Z</dcterms:modified>
</cp:coreProperties>
</file>